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64" r:id="rId6"/>
    <p:sldId id="290" r:id="rId7"/>
    <p:sldId id="260" r:id="rId8"/>
    <p:sldId id="265" r:id="rId9"/>
    <p:sldId id="268" r:id="rId10"/>
    <p:sldId id="287" r:id="rId11"/>
    <p:sldId id="288" r:id="rId12"/>
    <p:sldId id="262" r:id="rId13"/>
    <p:sldId id="266" r:id="rId14"/>
    <p:sldId id="269" r:id="rId15"/>
    <p:sldId id="267" r:id="rId16"/>
    <p:sldId id="291" r:id="rId17"/>
    <p:sldId id="292" r:id="rId18"/>
    <p:sldId id="293" r:id="rId19"/>
    <p:sldId id="294" r:id="rId20"/>
    <p:sldId id="295" r:id="rId21"/>
    <p:sldId id="296" r:id="rId22"/>
    <p:sldId id="263" r:id="rId23"/>
    <p:sldId id="270" r:id="rId24"/>
    <p:sldId id="261" r:id="rId25"/>
    <p:sldId id="297" r:id="rId26"/>
  </p:sldIdLst>
  <p:sldSz cx="12192000" cy="6858000"/>
  <p:notesSz cx="6858000" cy="9144000"/>
  <p:embeddedFontLst>
    <p:embeddedFont>
      <p:font typeface="汉仪君黑-45简" panose="020B0604020202020204" charset="-122"/>
      <p:regular r:id="rId30"/>
    </p:embeddedFont>
    <p:embeddedFont>
      <p:font typeface="汉仪旗黑-55简" panose="00020600040101010101" charset="-128"/>
      <p:regular r:id="rId31"/>
    </p:embeddedFont>
    <p:embeddedFont>
      <p:font typeface="汉仪中黑简" panose="02010600000101010101" charset="-122"/>
      <p:regular r:id="rId32"/>
    </p:embeddedFont>
    <p:embeddedFont>
      <p:font typeface="微软雅黑" panose="020B0503020204020204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25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/home/huian/Downloads/default.jpegdefaul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8890" y="88265"/>
            <a:ext cx="2139315" cy="13563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0060" y="1525905"/>
            <a:ext cx="137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MYHD </a:t>
            </a:r>
            <a:endParaRPr lang="en-US" altLang="zh-CN" sz="28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22245" y="2555240"/>
            <a:ext cx="749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阶段项目总结汇报</a:t>
            </a:r>
            <a:endParaRPr lang="zh-CN" altLang="en-US" sz="7200">
              <a:solidFill>
                <a:srgbClr val="00325D"/>
              </a:solidFill>
              <a:effectLst/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88890" y="382778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超市收银系统</a:t>
            </a:r>
            <a:endParaRPr lang="zh-CN" altLang="en-US" sz="2400">
              <a:solidFill>
                <a:srgbClr val="00325D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119120" y="4058920"/>
            <a:ext cx="913130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406082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793940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177530" y="4058920"/>
            <a:ext cx="942975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345565" y="4628515"/>
            <a:ext cx="9385300" cy="1050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采用稳扎稳打的技术，实现快速、高效、准确、安全、便捷的收银流程，提高顾客满意度和购物体验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,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开发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系统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: linux centos7         IDE: IDEA           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项目管理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: git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gitlab 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项目依赖管理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: maven         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项目测试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: Junit       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项目日志框架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: log4j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574540" y="5801360"/>
            <a:ext cx="1264920" cy="323215"/>
          </a:xfrm>
          <a:prstGeom prst="round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191250" y="5779135"/>
            <a:ext cx="1264920" cy="323215"/>
          </a:xfrm>
          <a:prstGeom prst="round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772660" y="5778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黄锦辉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75070" y="57785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吉软十期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62563" y="61906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1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项目完成进度  </a:t>
            </a:r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0067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rgbClr val="00325D"/>
                </a:solidFill>
                <a:latin typeface="汉仪君黑-45简" panose="020B0604020202020204" charset="-122"/>
                <a:ea typeface="汉仪君黑-45简" panose="020B0604020202020204" charset="-122"/>
              </a:rPr>
              <a:t>02</a:t>
            </a:r>
            <a:endParaRPr lang="en-US" altLang="zh-CN" sz="8000">
              <a:solidFill>
                <a:srgbClr val="00325D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87383" y="3917950"/>
            <a:ext cx="581850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23" grpId="1"/>
      <p:bldP spid="3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144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项目完成进度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4865" y="2521585"/>
            <a:ext cx="3163570" cy="332803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3575" y="2500630"/>
            <a:ext cx="3242945" cy="334200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01660" y="2521585"/>
            <a:ext cx="3163570" cy="332803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24865" y="2192655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473575" y="2183130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8201660" y="2192655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16673" y="312991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系统流程分析</a:t>
            </a:r>
            <a:r>
              <a:rPr lang="zh-CN" altLang="en-US" sz="2400">
                <a:solidFill>
                  <a:schemeClr val="bg1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400">
              <a:solidFill>
                <a:schemeClr val="bg1"/>
              </a:solidFill>
              <a:effectLst/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6965" y="2240280"/>
            <a:ext cx="1456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PART  01</a:t>
            </a:r>
            <a:endParaRPr lang="en-US" altLang="zh-CN" sz="24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49960" y="3844290"/>
            <a:ext cx="291338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项目第一天带领组员完成项目的总体流程分析</a:t>
            </a:r>
            <a:r>
              <a:rPr lang="en-US" altLang="zh-CN" sz="1200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流程分析中设计了系统流程时序图和数据库的建模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0750" y="2240280"/>
            <a:ext cx="1456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PART  02</a:t>
            </a:r>
            <a:endParaRPr lang="en-US" altLang="zh-CN" sz="24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69325" y="2240280"/>
            <a:ext cx="1456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</a:rPr>
              <a:t>PART  03</a:t>
            </a:r>
            <a:endParaRPr lang="en-US" altLang="zh-CN" sz="24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58435" y="3129915"/>
            <a:ext cx="1676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接口设计 </a:t>
            </a:r>
            <a:endParaRPr lang="zh-CN" altLang="en-US" sz="2400">
              <a:solidFill>
                <a:schemeClr val="bg1"/>
              </a:solidFill>
              <a:effectLst/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06620" y="3648075"/>
            <a:ext cx="2913380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第二天在系统流程时序图和数据库模型的设计上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进行项目的接口设计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包括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dao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层和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service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层的接口设计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47480" y="3129915"/>
            <a:ext cx="16071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代码编写</a:t>
            </a:r>
            <a:r>
              <a:rPr lang="zh-CN" altLang="en-US" sz="2400">
                <a:solidFill>
                  <a:schemeClr val="bg1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400">
              <a:solidFill>
                <a:schemeClr val="bg1"/>
              </a:solidFill>
              <a:effectLst/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94700" y="3648075"/>
            <a:ext cx="2913380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第三天和第四天根据每一层的接口完成项目的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dao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层实现类和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service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层的实现类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最后进行项目的控制台界面设计和异常处理</a:t>
            </a:r>
            <a:r>
              <a:rPr lang="en-US" altLang="zh-CN"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3" grpId="0"/>
      <p:bldP spid="13" grpId="1"/>
      <p:bldP spid="37" grpId="0"/>
      <p:bldP spid="37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513705" y="791845"/>
            <a:ext cx="1162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第一天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6115" y="2256155"/>
            <a:ext cx="10860405" cy="17145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60170" y="1571625"/>
            <a:ext cx="3199765" cy="31997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73625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流程分析和数据库建模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15840" y="2920365"/>
            <a:ext cx="6516370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项目第一天带领组员完成项目的总体流程分析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流程分析中设计了系统流程时序图和数据库的建模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2475" y="2053590"/>
            <a:ext cx="14401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30%</a:t>
            </a:r>
            <a:endParaRPr lang="en-US" altLang="zh-CN" sz="66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87195" y="3171190"/>
            <a:ext cx="2545715" cy="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3375" y="3417570"/>
            <a:ext cx="27120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项目初期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20870" y="437769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14410" y="437769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21455" y="5029200"/>
            <a:ext cx="3469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使用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starUML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而完成系统流程时序图的绘图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57515" y="5029200"/>
            <a:ext cx="346900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使用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mysql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库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完成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数据库的概念模型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---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逻辑模型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---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实体模型的设计</a:t>
            </a: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7408" y="4403725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流程分析 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34438" y="4403090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数据库建模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9" grpId="0"/>
      <p:bldP spid="9" grpId="1"/>
      <p:bldP spid="37" grpId="0"/>
      <p:bldP spid="3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7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824730" y="748030"/>
            <a:ext cx="2543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系统流程时序图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超市系统流程时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790" y="1371600"/>
            <a:ext cx="9243060" cy="5327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7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157470" y="748030"/>
            <a:ext cx="18764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数据库模型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JSoft_Project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995" y="1868805"/>
            <a:ext cx="10057765" cy="3903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513705" y="791845"/>
            <a:ext cx="1162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第二天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6115" y="2256155"/>
            <a:ext cx="10860405" cy="17145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60170" y="1571625"/>
            <a:ext cx="3199765" cy="31997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73625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接口设计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15840" y="2920365"/>
            <a:ext cx="6516370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第二天在系统流程时序图和数据库模型的设计上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进行项目的接口设计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包括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dao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层和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service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层的接口设计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2475" y="2053590"/>
            <a:ext cx="14401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60%</a:t>
            </a:r>
            <a:endParaRPr lang="en-US" altLang="zh-CN" sz="66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87195" y="3171190"/>
            <a:ext cx="2545715" cy="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3375" y="3417570"/>
            <a:ext cx="27120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项目中期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59935" y="4977765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14410" y="497840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21455" y="5029200"/>
            <a:ext cx="3469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7408" y="5029200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dao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层接口设计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14410" y="5019040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service</a:t>
            </a:r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层接口设计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9" grpId="0"/>
      <p:bldP spid="9" grpId="1"/>
      <p:bldP spid="37" grpId="0"/>
      <p:bldP spid="37" grpId="1"/>
      <p:bldP spid="18" grpId="0"/>
      <p:bldP spid="18" grpId="1"/>
      <p:bldP spid="20" grpId="0"/>
      <p:bldP spid="20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144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73625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接口设计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009775" y="102616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016240" y="102616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55813" y="1077595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dao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层接口设计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24825" y="1077595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service</a:t>
            </a:r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层接口设计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pic>
        <p:nvPicPr>
          <p:cNvPr id="3" name="图片 2" descr="Id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741170"/>
            <a:ext cx="3450590" cy="4507230"/>
          </a:xfrm>
          <a:prstGeom prst="rect">
            <a:avLst/>
          </a:prstGeom>
        </p:spPr>
      </p:pic>
      <p:pic>
        <p:nvPicPr>
          <p:cNvPr id="4" name="图片 3" descr="IOrderServ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085" y="1798320"/>
            <a:ext cx="3575685" cy="4392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/>
      <p:bldP spid="20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873625" y="781050"/>
            <a:ext cx="27292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第三天和第四天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6115" y="2256155"/>
            <a:ext cx="10860405" cy="17145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59535" y="1570990"/>
            <a:ext cx="3199765" cy="31997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73625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实现类编写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15840" y="2920365"/>
            <a:ext cx="6516370" cy="835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第三天和第四天根据每一层的接口完成项目的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dao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层实现类和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service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层的实现类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最后进行项目的控制台界面设计和异常处理</a:t>
            </a:r>
            <a:r>
              <a:rPr lang="en-US" altLang="zh-CN" sz="1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2475" y="2053590"/>
            <a:ext cx="14401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90%</a:t>
            </a:r>
            <a:endParaRPr lang="en-US" altLang="zh-CN" sz="66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87195" y="3171190"/>
            <a:ext cx="2545715" cy="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3375" y="3417570"/>
            <a:ext cx="27120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项目后期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59935" y="4977765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14410" y="497840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21455" y="5029200"/>
            <a:ext cx="3469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7408" y="5029200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dao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层实现类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14410" y="5019040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service</a:t>
            </a:r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层实现类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9" grpId="0"/>
      <p:bldP spid="9" grpId="1"/>
      <p:bldP spid="37" grpId="0"/>
      <p:bldP spid="37" grpId="1"/>
      <p:bldP spid="18" grpId="0"/>
      <p:bldP spid="18" grpId="1"/>
      <p:bldP spid="20" grpId="0"/>
      <p:bldP spid="20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144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73625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接口设计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009775" y="102616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016240" y="102616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55813" y="1077595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dao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层实现类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24825" y="1077595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service</a:t>
            </a:r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层实现类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pic>
        <p:nvPicPr>
          <p:cNvPr id="3" name="图片 2" descr="/run/media/huian/6C74-6149/SQL/MY SQL CODE/UML/DaoImpl.pngDaoImp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055" y="1793875"/>
            <a:ext cx="3450590" cy="4401820"/>
          </a:xfrm>
          <a:prstGeom prst="rect">
            <a:avLst/>
          </a:prstGeom>
        </p:spPr>
      </p:pic>
      <p:pic>
        <p:nvPicPr>
          <p:cNvPr id="4" name="图片 3" descr="/run/media/huian/6C74-6149/SQL/MY SQL CODE/UML/ServiceImpl.pngServiceImp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11085" y="1825943"/>
            <a:ext cx="3575685" cy="4337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/>
      <p:bldP spid="20" grpId="1"/>
      <p:bldP spid="21" grpId="0"/>
      <p:bldP spid="2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437505" y="769620"/>
            <a:ext cx="13144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第五天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6115" y="2256155"/>
            <a:ext cx="10860405" cy="17145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59535" y="1570990"/>
            <a:ext cx="3199765" cy="31997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15840" y="2376805"/>
            <a:ext cx="3251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界面编写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15840" y="2920365"/>
            <a:ext cx="6516370" cy="635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控制台界面编写</a:t>
            </a:r>
            <a:r>
              <a:rPr lang="en-US" altLang="zh-CN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异常处理</a:t>
            </a:r>
            <a:r>
              <a:rPr lang="en-US" altLang="zh-CN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调试</a:t>
            </a:r>
            <a:r>
              <a:rPr lang="en-US" altLang="zh-CN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bug, </a:t>
            </a:r>
            <a:r>
              <a:rPr lang="zh-CN" altLang="en-US" b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程序日志处理</a:t>
            </a:r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22475" y="2053590"/>
            <a:ext cx="1859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100%</a:t>
            </a:r>
            <a:endParaRPr lang="en-US" altLang="zh-CN" sz="66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87195" y="3171190"/>
            <a:ext cx="2545715" cy="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03375" y="3417570"/>
            <a:ext cx="27120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项目后期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59300" y="4977765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14410" y="4978400"/>
            <a:ext cx="2089150" cy="450215"/>
          </a:xfrm>
          <a:prstGeom prst="roundRect">
            <a:avLst>
              <a:gd name="adj" fmla="val 5000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21455" y="5029200"/>
            <a:ext cx="3469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82478" y="5019040"/>
            <a:ext cx="2042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控制台页面美化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14410" y="5019040"/>
            <a:ext cx="2263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调试</a:t>
            </a:r>
            <a:r>
              <a:rPr lang="en-US" altLang="zh-CN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bug</a:t>
            </a:r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和日志处理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9" grpId="0"/>
      <p:bldP spid="9" grpId="1"/>
      <p:bldP spid="37" grpId="0"/>
      <p:bldP spid="37" grpId="1"/>
      <p:bldP spid="18" grpId="0"/>
      <p:bldP spid="18" grpId="1"/>
      <p:bldP spid="20" grpId="0"/>
      <p:bldP spid="20" grpId="1"/>
      <p:bldP spid="21" grpId="0"/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72075" y="989330"/>
            <a:ext cx="1848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None/>
            </a:pPr>
            <a:r>
              <a:rPr lang="en-US" altLang="zh-CN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CONTENTS </a:t>
            </a:r>
            <a:endParaRPr lang="en-US" altLang="zh-CN" sz="24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8760" y="1593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目录</a:t>
            </a:r>
            <a:endParaRPr lang="zh-CN" altLang="en-US" sz="48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6455" y="3680460"/>
            <a:ext cx="2395855" cy="56959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71240" y="3680460"/>
            <a:ext cx="2395855" cy="56959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86500" y="3680460"/>
            <a:ext cx="2395855" cy="56959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01760" y="3680460"/>
            <a:ext cx="2395855" cy="56959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35125" y="2810510"/>
            <a:ext cx="817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01</a:t>
            </a:r>
            <a:endParaRPr lang="en-US" altLang="zh-CN" sz="4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6795" y="3752850"/>
            <a:ext cx="203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工作内容概述 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880" y="4491990"/>
            <a:ext cx="245300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超市收银项目设计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包括注册登录功能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员工结账退货功能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经理对账统计和活动设置功能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/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31970" y="2810510"/>
            <a:ext cx="817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02</a:t>
            </a:r>
            <a:endParaRPr lang="en-US" altLang="zh-CN" sz="4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4440" y="3752850"/>
            <a:ext cx="203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项目完成进度  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52825" y="4491990"/>
            <a:ext cx="245300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已完成功能分析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需求文档分析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接口设计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项目代码编写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界面展示设计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28815" y="2810510"/>
            <a:ext cx="817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03</a:t>
            </a:r>
            <a:endParaRPr lang="en-US" altLang="zh-CN" sz="4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77635" y="3735070"/>
            <a:ext cx="203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工作总结教训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0145" y="4491990"/>
            <a:ext cx="2453005" cy="995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接口设计不完善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接口使用时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常常发现接口的功能缺失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底层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语句编写还不够熟练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/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25660" y="2783840"/>
            <a:ext cx="817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</a:rPr>
              <a:t>04</a:t>
            </a:r>
            <a:endParaRPr lang="en-US" altLang="zh-CN" sz="4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80830" y="3735070"/>
            <a:ext cx="203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下步工作计划</a:t>
            </a:r>
            <a:endParaRPr lang="zh-CN" altLang="en-US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65565" y="4491990"/>
            <a:ext cx="245300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分析本次项目的不足之处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总结教训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</a:rPr>
              <a:t>准备下一阶段的阶段项目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  <a:p>
            <a:pPr algn="ctr"/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61928" y="61017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24" grpId="0"/>
      <p:bldP spid="27" grpId="0"/>
      <p:bldP spid="2" grpId="1"/>
      <p:bldP spid="10" grpId="1"/>
      <p:bldP spid="13" grpId="1"/>
      <p:bldP spid="24" grpId="1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031423" y="61017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1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工作总结教训</a:t>
            </a:r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  <a:p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0067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rgbClr val="00325D"/>
                </a:solidFill>
                <a:latin typeface="汉仪君黑-45简" panose="020B0604020202020204" charset="-122"/>
                <a:ea typeface="汉仪君黑-45简" panose="020B0604020202020204" charset="-122"/>
              </a:rPr>
              <a:t>03</a:t>
            </a:r>
            <a:endParaRPr lang="en-US" altLang="zh-CN" sz="8000">
              <a:solidFill>
                <a:srgbClr val="00325D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87383" y="3917950"/>
            <a:ext cx="581850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接口设计不完善, 接口使用时, 常常发现接口的功能缺失, 底层sql语句编写还不够熟练</a:t>
            </a:r>
            <a:endParaRPr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23" grpId="1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工作总结教训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  <a:p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44550" y="1894840"/>
            <a:ext cx="4006215" cy="40062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50800" sx="101000" sy="101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850130" y="2092960"/>
            <a:ext cx="412750" cy="41275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29555" y="3164840"/>
            <a:ext cx="412750" cy="41275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29555" y="4296410"/>
            <a:ext cx="412750" cy="41275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850130" y="5369560"/>
            <a:ext cx="412750" cy="41275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43435383135323b333634393730313bd0c2bda8cec4b5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140" y="2438400"/>
            <a:ext cx="91440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25943" y="3635375"/>
            <a:ext cx="20427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工作总结教训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  <a:p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51585" y="4185285"/>
            <a:ext cx="319151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接口设计不完善, 接口使用时, 常常发现接口的功能缺失, 底层sql语句编写还不够熟练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42305" y="2014220"/>
            <a:ext cx="553148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接口设计初期团队意见一致达成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但是到实现类的编写发现了很多接口的设计缺陷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如接口方法缺少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接口方法的参数缺少等</a:t>
            </a:r>
            <a:endParaRPr lang="zh-CN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91860" y="3086100"/>
            <a:ext cx="553148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sql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语句编写不完善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常常出现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sql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异常报错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经查发现是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sql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语句的书写错误</a:t>
            </a:r>
            <a:endParaRPr lang="zh-CN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91860" y="4296410"/>
            <a:ext cx="553148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团队之间的交流不够完善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组员和组员之间缺少一致的想法</a:t>
            </a:r>
            <a:r>
              <a:rPr lang="en-US" altLang="zh-CN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常常导致组员想实现的功能无法实现</a:t>
            </a:r>
            <a:endParaRPr lang="zh-CN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42305" y="5330190"/>
            <a:ext cx="553148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代码编写还是缺乏严谨性</a:t>
            </a:r>
            <a:endParaRPr lang="zh-CN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4" grpId="0"/>
      <p:bldP spid="14" grpId="1"/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62563" y="61906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1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下步工作计划</a:t>
            </a:r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  <a:p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0067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rgbClr val="00325D"/>
                </a:solidFill>
                <a:latin typeface="汉仪君黑-45简" panose="020B0604020202020204" charset="-122"/>
                <a:ea typeface="汉仪君黑-45简" panose="020B0604020202020204" charset="-122"/>
              </a:rPr>
              <a:t>04</a:t>
            </a:r>
            <a:endParaRPr lang="en-US" altLang="zh-CN" sz="8000">
              <a:solidFill>
                <a:srgbClr val="00325D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87383" y="3917950"/>
            <a:ext cx="581850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分析本次项目的不足之处, 总结教训, 准备下一阶段的阶段项目</a:t>
            </a:r>
            <a:endParaRPr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23" grpId="1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/home/huian/Downloads/default.jpegdefaul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8890" y="88265"/>
            <a:ext cx="2139315" cy="13563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0060" y="1525905"/>
            <a:ext cx="1379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MYHD </a:t>
            </a:r>
            <a:endParaRPr lang="en-US" altLang="zh-CN" sz="28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24225" y="2506980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sym typeface="+mn-ea"/>
              </a:rPr>
              <a:t>谢谢大家观看</a:t>
            </a:r>
            <a:endParaRPr lang="zh-CN" altLang="en-US" sz="7200">
              <a:solidFill>
                <a:srgbClr val="00325D"/>
              </a:solidFill>
              <a:effectLst/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88890" y="382778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超市收银系统</a:t>
            </a:r>
            <a:endParaRPr lang="zh-CN" altLang="en-US" sz="2400">
              <a:solidFill>
                <a:srgbClr val="00325D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119120" y="4058920"/>
            <a:ext cx="913130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406082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793940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177530" y="4058920"/>
            <a:ext cx="942975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335530" y="4628515"/>
            <a:ext cx="73240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采用稳扎稳打的技术，实现快速、高效、准确、安全、便捷的收银流程，提高顾客满意度和购物体验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574540" y="5322570"/>
            <a:ext cx="1264920" cy="323215"/>
          </a:xfrm>
          <a:prstGeom prst="round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191250" y="5322570"/>
            <a:ext cx="1264920" cy="323215"/>
          </a:xfrm>
          <a:prstGeom prst="round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黄锦辉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75070" y="52997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吉软十期</a:t>
            </a:r>
            <a:endParaRPr lang="zh-CN" altLang="en-US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60023" y="61017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1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工作内容概述  </a:t>
            </a:r>
            <a:endParaRPr lang="zh-CN" altLang="en-US" sz="6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0194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>
                <a:solidFill>
                  <a:srgbClr val="00325D"/>
                </a:solidFill>
                <a:latin typeface="汉仪君黑-45简" panose="020B0604020202020204" charset="-122"/>
                <a:ea typeface="汉仪君黑-45简" panose="020B0604020202020204" charset="-122"/>
              </a:rPr>
              <a:t>01</a:t>
            </a:r>
            <a:endParaRPr lang="en-US" altLang="zh-CN" sz="8000">
              <a:solidFill>
                <a:srgbClr val="00325D"/>
              </a:solidFill>
              <a:latin typeface="汉仪君黑-45简" panose="020B0604020202020204" charset="-122"/>
              <a:ea typeface="汉仪君黑-45简" panose="020B0604020202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50540" y="4156075"/>
            <a:ext cx="6092190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超市收银项目设计, 包括注册登录功能, 员工结账退货功能, 经理对账统计和活动设置功能</a:t>
            </a:r>
            <a:endParaRPr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23" grpId="1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60023" y="610171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长春吉软国际 </a:t>
            </a:r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050540" y="4156075"/>
            <a:ext cx="6092190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2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超市收银项目设计, 包括注册登录功能, 员工结账退货功能, 经理对账统计和活动设置功能</a:t>
            </a:r>
            <a:endParaRPr sz="12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ctr"/>
            <a:endParaRPr lang="en-US" altLang="zh-CN" sz="1200" b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1718310"/>
            <a:ext cx="11316970" cy="3421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工作内容概述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071303" y="2156460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注册和登录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71620" y="2597785"/>
            <a:ext cx="49834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注册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: 输入用户名、密码、确认密码，注册新用户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登录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: 通过用户名和密码登录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071303" y="3491230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结账和退货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71620" y="3894455"/>
            <a:ext cx="498348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结账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: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显示两个操作菜单：添加商品和移除商品。添加商品和移除商品实现方便切换，给用户更好的体验。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退货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: 退货操作需要先查询到商品对应的订单，根据订单编号找到订单。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071620" y="4975860"/>
            <a:ext cx="3581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对账统计和活动设置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19880" y="5436870"/>
            <a:ext cx="498348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对账统计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: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账户查询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按时间统计销售额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按商品统计销售额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活动设置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: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添加活动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查询活动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修改活动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删除活动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55" name="五边形 54"/>
          <p:cNvSpPr/>
          <p:nvPr/>
        </p:nvSpPr>
        <p:spPr>
          <a:xfrm>
            <a:off x="9277985" y="2334895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五边形 55"/>
          <p:cNvSpPr/>
          <p:nvPr/>
        </p:nvSpPr>
        <p:spPr>
          <a:xfrm>
            <a:off x="9277985" y="3719830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五边形 56"/>
          <p:cNvSpPr/>
          <p:nvPr/>
        </p:nvSpPr>
        <p:spPr>
          <a:xfrm>
            <a:off x="9277985" y="5104765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9459595" y="2442845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用户名  密码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459595" y="3827780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添加  移除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59595" y="5212715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销售额  活动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pic>
        <p:nvPicPr>
          <p:cNvPr id="62" name="图片 61" descr="hamish-weir-Um7ZTJFS1_8-unsplash"/>
          <p:cNvPicPr>
            <a:picLocks noChangeAspect="1"/>
          </p:cNvPicPr>
          <p:nvPr/>
        </p:nvPicPr>
        <p:blipFill>
          <a:blip r:embed="rId1"/>
          <a:srcRect l="46569" t="6925" r="19722" b="24854"/>
          <a:stretch>
            <a:fillRect/>
          </a:stretch>
        </p:blipFill>
        <p:spPr>
          <a:xfrm>
            <a:off x="515620" y="2156460"/>
            <a:ext cx="3247390" cy="36969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4" h="5822">
                <a:moveTo>
                  <a:pt x="0" y="0"/>
                </a:moveTo>
                <a:lnTo>
                  <a:pt x="5114" y="0"/>
                </a:lnTo>
                <a:lnTo>
                  <a:pt x="5114" y="5822"/>
                </a:lnTo>
                <a:lnTo>
                  <a:pt x="0" y="5822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40" grpId="0"/>
      <p:bldP spid="40" grpId="1"/>
      <p:bldP spid="41" grpId="0"/>
      <p:bldP spid="41" grpId="1"/>
      <p:bldP spid="49" grpId="0"/>
      <p:bldP spid="49" grpId="1"/>
      <p:bldP spid="50" grpId="0"/>
      <p:bldP spid="50" grpId="1"/>
      <p:bldP spid="52" grpId="0"/>
      <p:bldP spid="52" grpId="1"/>
      <p:bldP spid="53" grpId="0"/>
      <p:bldP spid="5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168900" y="760095"/>
            <a:ext cx="1851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注册和登录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30040" y="1924685"/>
            <a:ext cx="1859280" cy="201231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39815" y="4287520"/>
            <a:ext cx="1656715" cy="201231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yaroslav-maltsev-qncUmtmSsC8-unsplash"/>
          <p:cNvPicPr>
            <a:picLocks noChangeAspect="1"/>
          </p:cNvPicPr>
          <p:nvPr/>
        </p:nvPicPr>
        <p:blipFill>
          <a:blip r:embed="rId1"/>
          <a:srcRect l="46078" t="14243" r="28060" b="46337"/>
          <a:stretch>
            <a:fillRect/>
          </a:stretch>
        </p:blipFill>
        <p:spPr>
          <a:xfrm>
            <a:off x="1783080" y="1924685"/>
            <a:ext cx="2346960" cy="20123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96" h="3169">
                <a:moveTo>
                  <a:pt x="0" y="0"/>
                </a:moveTo>
                <a:lnTo>
                  <a:pt x="3696" y="0"/>
                </a:lnTo>
                <a:lnTo>
                  <a:pt x="3696" y="3169"/>
                </a:lnTo>
                <a:lnTo>
                  <a:pt x="0" y="31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 descr="samuel-scrimshaw-NVlen5UZ7u0-unsplash"/>
          <p:cNvPicPr>
            <a:picLocks noChangeAspect="1"/>
          </p:cNvPicPr>
          <p:nvPr/>
        </p:nvPicPr>
        <p:blipFill>
          <a:blip r:embed="rId2"/>
          <a:srcRect l="26860" t="12327" r="45829" b="52637"/>
          <a:stretch>
            <a:fillRect/>
          </a:stretch>
        </p:blipFill>
        <p:spPr>
          <a:xfrm>
            <a:off x="7780655" y="4287520"/>
            <a:ext cx="2346960" cy="20123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96" h="3169">
                <a:moveTo>
                  <a:pt x="0" y="0"/>
                </a:moveTo>
                <a:lnTo>
                  <a:pt x="3696" y="0"/>
                </a:lnTo>
                <a:lnTo>
                  <a:pt x="3696" y="3169"/>
                </a:lnTo>
                <a:lnTo>
                  <a:pt x="0" y="31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 descr="32303038313138363b32303039303532393bd6bdd5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0" y="2569210"/>
            <a:ext cx="723265" cy="723265"/>
          </a:xfrm>
          <a:prstGeom prst="rect">
            <a:avLst/>
          </a:prstGeom>
        </p:spPr>
      </p:pic>
      <p:pic>
        <p:nvPicPr>
          <p:cNvPr id="10" name="图片 9" descr="32303038313138363b32303039303532353bcffbcf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4581525"/>
            <a:ext cx="723265" cy="7232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78258" y="192468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注册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55995" y="2466340"/>
            <a:ext cx="5554345" cy="2008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注册功能与用户表实现关联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在用户表里主键设置为用户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id,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用户名为员工姓名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员工使用用户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id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和用户密码登录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可以允许同名的用户进行注册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但是他们注册的用户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id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是从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100001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开始自增的</a:t>
            </a:r>
            <a:endParaRPr lang="zh-CN" altLang="en-US" sz="1400" b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100001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是经理用户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id,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经理账户在收银系统不提供注册</a:t>
            </a:r>
            <a:r>
              <a:rPr lang="en-US" altLang="zh-CN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400" b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如需注册请联系后台管理员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6978" y="434530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登录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015" y="4805680"/>
            <a:ext cx="5427980" cy="172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登录功能使用用户ID和密码进行系统登录。收银系统中分为普通员工和总经理登录。登录系统会对登录人员的职位进行判断。普通员工登录成功进入员工操作界面，经理登录成功进入经理的操作界面。判断逻辑先查询用户表是否有该用户ID，查询到用户之后进行密码判断，密码输入正确进入系统，否则提示用户名错误或密码错误。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1" grpId="0"/>
      <p:bldP spid="11" grpId="1"/>
      <p:bldP spid="41" grpId="0"/>
      <p:bldP spid="41" grpId="1"/>
      <p:bldP spid="12" grpId="0"/>
      <p:bldP spid="12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35575" y="746760"/>
            <a:ext cx="17189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结账和退货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6890" y="2259330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5550" y="2321560"/>
            <a:ext cx="26612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结账</a:t>
            </a:r>
            <a:r>
              <a:rPr lang="en-US" alt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---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添加商品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83335" y="2781935"/>
            <a:ext cx="444055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将商品添加到hashMap的购物车集合中, 当添加重复的商品时, 增加原有商品数量即可, 在添加商品后展示购物车的内容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确认结账时先确认购物车是否有结账内容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否则不进行结账操作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结账根据活动选择对应的折扣进行结账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结账后展示订单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更新账户表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订单表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订单项表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同时生成一张发票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(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IO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流输出订单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)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53785" y="1856740"/>
            <a:ext cx="0" cy="454279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788660" y="23215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790565" y="3642360"/>
            <a:ext cx="727710" cy="727710"/>
          </a:xfrm>
          <a:prstGeom prst="ellipse">
            <a:avLst/>
          </a:prstGeom>
          <a:solidFill>
            <a:schemeClr val="bg1"/>
          </a:solidFill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0565" y="49631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44555" y="21964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312785" y="2259330"/>
            <a:ext cx="25203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结账</a:t>
            </a:r>
            <a:r>
              <a:rPr lang="en-US" alt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---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移除商品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00520" y="2719705"/>
            <a:ext cx="427863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将商品移除购物车中, 减少原有商品数量即可, 数量为0将商品移除购物车即可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6890" y="43173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25550" y="4370070"/>
            <a:ext cx="2908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退货</a:t>
            </a:r>
            <a:r>
              <a:rPr lang="en-US" alt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---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查询订单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3335" y="4839970"/>
            <a:ext cx="420751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顾客拿着先前的订单发票进行退货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根据订单编号查找到购买内容后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如果已经全部退货则提示订单已完成退货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未查找到对应订单则提示订单不存在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44555" y="430720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571105" y="4369435"/>
            <a:ext cx="326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退货</a:t>
            </a:r>
            <a:r>
              <a:rPr lang="en-US" alt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---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进行商品退货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00520" y="4830445"/>
            <a:ext cx="427863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操作人员输入顾客退货的商品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和商品数量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确认退货后更新账户表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订单表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订单项表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展示退款余额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pic>
        <p:nvPicPr>
          <p:cNvPr id="31" name="图片 30" descr="32303038313138363b32303039303532303bcbd1cb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2472690"/>
            <a:ext cx="426085" cy="426085"/>
          </a:xfrm>
          <a:prstGeom prst="rect">
            <a:avLst/>
          </a:prstGeom>
        </p:spPr>
      </p:pic>
      <p:pic>
        <p:nvPicPr>
          <p:cNvPr id="32" name="图片 31" descr="32303038313138363b32303039303531353bd1adbb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5113655"/>
            <a:ext cx="426085" cy="426085"/>
          </a:xfrm>
          <a:prstGeom prst="rect">
            <a:avLst/>
          </a:prstGeom>
        </p:spPr>
      </p:pic>
      <p:pic>
        <p:nvPicPr>
          <p:cNvPr id="33" name="图片 32" descr="32303038313138363b32303039303532383bb0aed0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793490"/>
            <a:ext cx="426085" cy="42608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2770" y="2322195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01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72495" y="22593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02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830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03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072495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04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" grpId="0"/>
      <p:bldP spid="3" grpId="1"/>
      <p:bldP spid="41" grpId="0"/>
      <p:bldP spid="41" grpId="1"/>
      <p:bldP spid="22" grpId="0"/>
      <p:bldP spid="22" grpId="1"/>
      <p:bldP spid="24" grpId="0"/>
      <p:bldP spid="24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67655" y="735330"/>
            <a:ext cx="1454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对账统计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6890" y="2259330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5550" y="2321560"/>
            <a:ext cx="26612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账户查询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83335" y="2781935"/>
            <a:ext cx="409130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经理登录操作系统后进入对账统计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选择账户查询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账户记录的是超市的收入金额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为了账户安全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需要输入账户的查询密码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来查询账户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53785" y="1856740"/>
            <a:ext cx="0" cy="454279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788660" y="23215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790565" y="3642360"/>
            <a:ext cx="727710" cy="727710"/>
          </a:xfrm>
          <a:prstGeom prst="ellipse">
            <a:avLst/>
          </a:prstGeom>
          <a:solidFill>
            <a:schemeClr val="bg1"/>
          </a:solidFill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0565" y="49631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44555" y="21964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712075" y="2259330"/>
            <a:ext cx="3121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按时间统计销售额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2930" y="2719705"/>
            <a:ext cx="404622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经理输入查询的开始时间和结束时间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系统进入订单表查询这段时间的销售情况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把金额统计出来返回给经理查看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6890" y="43173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25550" y="4370070"/>
            <a:ext cx="2908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按商品统计销售额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3335" y="4839970"/>
            <a:ext cx="4016375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经理输入商品编号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查询商品的销售情况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展示该商品的订单编号和销售情况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如果商品的某一订单销售为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说明商品进行了退款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经理就可以通过商品的总销售额和退货情况来设计商品的销售方案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44555" y="430720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571105" y="4369435"/>
            <a:ext cx="326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返回上一级菜单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32930" y="4830445"/>
            <a:ext cx="404622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输入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返回上一级菜单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经理可以选择对账统计和活动设置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pic>
        <p:nvPicPr>
          <p:cNvPr id="31" name="图片 30" descr="32303038313138363b32303039303532303bcbd1cb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2472690"/>
            <a:ext cx="426085" cy="426085"/>
          </a:xfrm>
          <a:prstGeom prst="rect">
            <a:avLst/>
          </a:prstGeom>
        </p:spPr>
      </p:pic>
      <p:pic>
        <p:nvPicPr>
          <p:cNvPr id="32" name="图片 31" descr="32303038313138363b32303039303531353bd1adbb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5113655"/>
            <a:ext cx="426085" cy="426085"/>
          </a:xfrm>
          <a:prstGeom prst="rect">
            <a:avLst/>
          </a:prstGeom>
        </p:spPr>
      </p:pic>
      <p:pic>
        <p:nvPicPr>
          <p:cNvPr id="33" name="图片 32" descr="32303038313138363b32303039303532383bb0aed0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793490"/>
            <a:ext cx="426085" cy="42608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2770" y="2322195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01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72495" y="22593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02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830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03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072495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04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" grpId="0"/>
      <p:bldP spid="3" grpId="1"/>
      <p:bldP spid="41" grpId="0"/>
      <p:bldP spid="41" grpId="1"/>
      <p:bldP spid="22" grpId="0"/>
      <p:bldP spid="22" grpId="1"/>
      <p:bldP spid="24" grpId="0"/>
      <p:bldP spid="24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67655" y="735330"/>
            <a:ext cx="14547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活动设置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6890" y="2259330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5550" y="2321560"/>
            <a:ext cx="26612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活动查询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83335" y="2781935"/>
            <a:ext cx="40913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经理进入活动设置页面后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页面会分页展示活动表里的所有的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如果想查询特定的活动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需要指定活动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查询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 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53785" y="1856740"/>
            <a:ext cx="0" cy="4542790"/>
          </a:xfrm>
          <a:prstGeom prst="line">
            <a:avLst/>
          </a:prstGeom>
          <a:ln w="1587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788660" y="23215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790565" y="3642360"/>
            <a:ext cx="727710" cy="727710"/>
          </a:xfrm>
          <a:prstGeom prst="ellipse">
            <a:avLst/>
          </a:prstGeom>
          <a:solidFill>
            <a:schemeClr val="bg1"/>
          </a:solidFill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0565" y="4963160"/>
            <a:ext cx="727710" cy="727710"/>
          </a:xfrm>
          <a:prstGeom prst="ellips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44555" y="21964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712075" y="2259330"/>
            <a:ext cx="3121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添加活动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2930" y="2719705"/>
            <a:ext cx="404622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经理可以根据超市的运营策略来决定添加一些活动进行商品的促销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活动的设计初心时针对全部商品的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例如全场满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200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打八折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6890" y="431736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25550" y="4370070"/>
            <a:ext cx="2908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活动修改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3335" y="4839970"/>
            <a:ext cx="401637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经理可以根据超市的运营情况来动态的调整活动的名称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折扣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开始日期和结束日期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实现超市的最大化的利润收入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44555" y="4307205"/>
            <a:ext cx="585470" cy="58547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571105" y="4369435"/>
            <a:ext cx="326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活动删除</a:t>
            </a:r>
            <a:r>
              <a:rPr lang="zh-CN" altLang="en-US" sz="2400">
                <a:solidFill>
                  <a:srgbClr val="00325D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  </a:t>
            </a:r>
            <a:endParaRPr lang="zh-CN" altLang="en-US" sz="2400">
              <a:solidFill>
                <a:srgbClr val="00325D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32930" y="4830445"/>
            <a:ext cx="404622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经理可以对不合适的活动或者过期的活动进行删除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活动的删除会进行二次确认</a:t>
            </a:r>
            <a:r>
              <a:rPr lang="en-US" altLang="zh-CN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, 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因为活动的删除在某一程度上也会影响超市的运营情况</a:t>
            </a:r>
            <a:endParaRPr lang="zh-CN" altLang="en-US" sz="1200" b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pic>
        <p:nvPicPr>
          <p:cNvPr id="31" name="图片 30" descr="32303038313138363b32303039303532303bcbd1cb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2472690"/>
            <a:ext cx="426085" cy="426085"/>
          </a:xfrm>
          <a:prstGeom prst="rect">
            <a:avLst/>
          </a:prstGeom>
        </p:spPr>
      </p:pic>
      <p:pic>
        <p:nvPicPr>
          <p:cNvPr id="32" name="图片 31" descr="32303038313138363b32303039303531353bd1adbb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95" y="5113655"/>
            <a:ext cx="426085" cy="426085"/>
          </a:xfrm>
          <a:prstGeom prst="rect">
            <a:avLst/>
          </a:prstGeom>
        </p:spPr>
      </p:pic>
      <p:pic>
        <p:nvPicPr>
          <p:cNvPr id="33" name="图片 32" descr="32303038313138363b32303039303532383bb0aed0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3793490"/>
            <a:ext cx="426085" cy="42608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2770" y="2322195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01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72495" y="22593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02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830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03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072495" y="4380230"/>
            <a:ext cx="529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04</a:t>
            </a:r>
            <a:endParaRPr lang="en-US" altLang="zh-CN" sz="24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" grpId="0"/>
      <p:bldP spid="3" grpId="1"/>
      <p:bldP spid="41" grpId="0"/>
      <p:bldP spid="41" grpId="1"/>
      <p:bldP spid="22" grpId="0"/>
      <p:bldP spid="22" grpId="1"/>
      <p:bldP spid="24" grpId="0"/>
      <p:bldP spid="24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3118</Words>
  <Application>WPS 演示</Application>
  <PresentationFormat>宽屏</PresentationFormat>
  <Paragraphs>354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汉仪君黑-45简</vt:lpstr>
      <vt:lpstr>汉仪旗黑-55简</vt:lpstr>
      <vt:lpstr>汉仪中黑简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潶白╅世堺◇◆``</cp:lastModifiedBy>
  <cp:revision>168</cp:revision>
  <dcterms:created xsi:type="dcterms:W3CDTF">2023-08-22T04:23:00Z</dcterms:created>
  <dcterms:modified xsi:type="dcterms:W3CDTF">2023-08-22T05:46:10Z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  <property fmtid="{D5CDD505-2E9C-101B-9397-08002B2CF9AE}" pid="3" name="ICV">
    <vt:lpwstr>B32D2338E66D46C6B5F75AC67F1778DD_11</vt:lpwstr>
  </property>
</Properties>
</file>